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2" r:id="rId6"/>
    <p:sldId id="263" r:id="rId7"/>
    <p:sldId id="261" r:id="rId8"/>
    <p:sldId id="267" r:id="rId9"/>
    <p:sldId id="268" r:id="rId10"/>
    <p:sldId id="266" r:id="rId11"/>
    <p:sldId id="269" r:id="rId12"/>
    <p:sldId id="265" r:id="rId13"/>
    <p:sldId id="264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64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B2D8-1809-4DD8-906A-C0FF9718A892}" type="datetimeFigureOut">
              <a:rPr lang="de-DE" smtClean="0"/>
              <a:pPr/>
              <a:t>11.03.2024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88D2-72FD-457D-ADDB-BFA58EA9A9F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B2D8-1809-4DD8-906A-C0FF9718A892}" type="datetimeFigureOut">
              <a:rPr lang="de-DE" smtClean="0"/>
              <a:pPr/>
              <a:t>11.03.2024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88D2-72FD-457D-ADDB-BFA58EA9A9F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B2D8-1809-4DD8-906A-C0FF9718A892}" type="datetimeFigureOut">
              <a:rPr lang="de-DE" smtClean="0"/>
              <a:pPr/>
              <a:t>11.03.2024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88D2-72FD-457D-ADDB-BFA58EA9A9F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B2D8-1809-4DD8-906A-C0FF9718A892}" type="datetimeFigureOut">
              <a:rPr lang="de-DE" smtClean="0"/>
              <a:pPr/>
              <a:t>11.03.2024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88D2-72FD-457D-ADDB-BFA58EA9A9F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B2D8-1809-4DD8-906A-C0FF9718A892}" type="datetimeFigureOut">
              <a:rPr lang="de-DE" smtClean="0"/>
              <a:pPr/>
              <a:t>11.03.2024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88D2-72FD-457D-ADDB-BFA58EA9A9F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B2D8-1809-4DD8-906A-C0FF9718A892}" type="datetimeFigureOut">
              <a:rPr lang="de-DE" smtClean="0"/>
              <a:pPr/>
              <a:t>11.03.2024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88D2-72FD-457D-ADDB-BFA58EA9A9F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B2D8-1809-4DD8-906A-C0FF9718A892}" type="datetimeFigureOut">
              <a:rPr lang="de-DE" smtClean="0"/>
              <a:pPr/>
              <a:t>11.03.2024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88D2-72FD-457D-ADDB-BFA58EA9A9F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B2D8-1809-4DD8-906A-C0FF9718A892}" type="datetimeFigureOut">
              <a:rPr lang="de-DE" smtClean="0"/>
              <a:pPr/>
              <a:t>11.03.2024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88D2-72FD-457D-ADDB-BFA58EA9A9F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B2D8-1809-4DD8-906A-C0FF9718A892}" type="datetimeFigureOut">
              <a:rPr lang="de-DE" smtClean="0"/>
              <a:pPr/>
              <a:t>11.03.2024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88D2-72FD-457D-ADDB-BFA58EA9A9F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B2D8-1809-4DD8-906A-C0FF9718A892}" type="datetimeFigureOut">
              <a:rPr lang="de-DE" smtClean="0"/>
              <a:pPr/>
              <a:t>11.03.2024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88D2-72FD-457D-ADDB-BFA58EA9A9F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5B2D8-1809-4DD8-906A-C0FF9718A892}" type="datetimeFigureOut">
              <a:rPr lang="de-DE" smtClean="0"/>
              <a:pPr/>
              <a:t>11.03.2024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88D2-72FD-457D-ADDB-BFA58EA9A9F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5B2D8-1809-4DD8-906A-C0FF9718A892}" type="datetimeFigureOut">
              <a:rPr lang="de-DE" smtClean="0"/>
              <a:pPr/>
              <a:t>11.03.2024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788D2-72FD-457D-ADDB-BFA58EA9A9FF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s://www.google.de/url?sa=i&amp;rct=j&amp;q=&amp;esrc=s&amp;source=images&amp;cd=&amp;cad=rja&amp;uact=8&amp;ved=2ahUKEwiq4JGtwabZAhWH6qQKHRyABmwQjRx6BAgAEAY&amp;url=https://www.stoffstroeme.de/industrie&amp;psig=AOvVaw2-tuecZcOBqGgV_RK3HOtG&amp;ust=1518735625193108" TargetMode="External"/><Relationship Id="rId7" Type="http://schemas.openxmlformats.org/officeDocument/2006/relationships/hyperlink" Target="https://www.google.de/url?sa=i&amp;rct=j&amp;q=&amp;esrc=s&amp;source=images&amp;cd=&amp;cad=rja&amp;uact=8&amp;ved=2ahUKEwiIvJvOwabZAhVR6aQKHTuzDvAQjRx6BAgAEAY&amp;url=https://www.alexanderthamm.com/artikel/die-zentrale-rolle-der-kuenstliche-intelligenz-in-der-industrie-4-0/&amp;psig=AOvVaw0JyK2bI6MgcurP3JJvcDFI&amp;ust=1518735682096588" TargetMode="External"/><Relationship Id="rId12" Type="http://schemas.openxmlformats.org/officeDocument/2006/relationships/image" Target="../media/image5.jpeg"/><Relationship Id="rId2" Type="http://schemas.openxmlformats.org/officeDocument/2006/relationships/hyperlink" Target="http://www.google.de/url?sa=i&amp;rct=j&amp;q=&amp;esrc=s&amp;source=images&amp;cd=&amp;cad=rja&amp;uact=8&amp;ved=2ahUKEwjBlu33wKbZAhUD2aQKHRL9D-wQjRx6BAgAEAY&amp;url=http://www.aussenpolitik-weiter-denken.de/de/aussensicht/show/article/ein-aussenpolitischer-rahmen-fuer-die-deutsche-wirtschaft/pages/2.html&amp;psig=AOvVaw1p_LJpPwvtZTeBchRVO3aD&amp;ust=151873542985950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hyperlink" Target="http://www.google.de/url?sa=i&amp;rct=j&amp;q=&amp;esrc=s&amp;source=images&amp;cd=&amp;cad=rja&amp;uact=8&amp;ved=2ahUKEwjdi6TvwabZAhXHzaQKHVj1BGsQjRx6BAgAEAY&amp;url=http://www.bmwi.de/Redaktion/DE/Dossier/buendnis-zukunft-industrie.html&amp;psig=AOvVaw0JyK2bI6MgcurP3JJvcDFI&amp;ust=1518735682096588" TargetMode="External"/><Relationship Id="rId5" Type="http://schemas.openxmlformats.org/officeDocument/2006/relationships/hyperlink" Target="https://www.google.de/url?sa=i&amp;rct=j&amp;q=&amp;esrc=s&amp;source=images&amp;cd=&amp;cad=rja&amp;uact=8&amp;ved=2ahUKEwiowOq7wabZAhWH6aQKHfICASIQjRx6BAgAEAY&amp;url=https://www.bmwi.de/Navigation/DE/Themen/buendnis-zukunft-der-industrie.html&amp;psig=AOvVaw0JyK2bI6MgcurP3JJvcDFI&amp;ust=1518735682096588" TargetMode="External"/><Relationship Id="rId10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hyperlink" Target="https://www.google.de/url?sa=i&amp;rct=j&amp;q=&amp;esrc=s&amp;source=images&amp;cd=&amp;cad=rja&amp;uact=8&amp;ved=2ahUKEwi-yo_hwabZAhVSyqQKHRYDB1AQjRx6BAgAEAY&amp;url=https://www.industrieinformatik.com/&amp;psig=AOvVaw0JyK2bI6MgcurP3JJvcDFI&amp;ust=1518735682096588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de/url?sa=i&amp;rct=j&amp;q=&amp;esrc=s&amp;source=images&amp;cd=&amp;cad=rja&amp;uact=8&amp;ved=2ahUKEwiUsY-Qw6bZAhUDzKQKHbUzANkQjRx6BAgAEAY&amp;url=http://knoll.in/lexikon/politik/konjunkturzyklus&amp;psig=AOvVaw0j0Kdi-_OVmsdX6vd0VhvS&amp;ust=1518736129028946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Bildergebnis für wirtschaft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8100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76" name="AutoShape 4" descr="Bildergebnis für wirtschaft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8100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078" name="Picture 6" descr="Bildergebnis für industri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1050" y="0"/>
            <a:ext cx="4552950" cy="1895476"/>
          </a:xfrm>
          <a:prstGeom prst="rect">
            <a:avLst/>
          </a:prstGeom>
          <a:noFill/>
        </p:spPr>
      </p:pic>
      <p:pic>
        <p:nvPicPr>
          <p:cNvPr id="3080" name="Picture 8" descr="Bildergebnis für industri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644008" cy="3038476"/>
          </a:xfrm>
          <a:prstGeom prst="rect">
            <a:avLst/>
          </a:prstGeom>
          <a:noFill/>
        </p:spPr>
      </p:pic>
      <p:pic>
        <p:nvPicPr>
          <p:cNvPr id="3082" name="Picture 10" descr="Bildergebnis für industri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91050" y="1844824"/>
            <a:ext cx="4552950" cy="3038476"/>
          </a:xfrm>
          <a:prstGeom prst="rect">
            <a:avLst/>
          </a:prstGeom>
          <a:noFill/>
        </p:spPr>
      </p:pic>
      <p:pic>
        <p:nvPicPr>
          <p:cNvPr id="3084" name="Picture 12" descr="Bildergebnis für industrie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99992" y="4869160"/>
            <a:ext cx="4644008" cy="1988840"/>
          </a:xfrm>
          <a:prstGeom prst="rect">
            <a:avLst/>
          </a:prstGeom>
          <a:noFill/>
        </p:spPr>
      </p:pic>
      <p:pic>
        <p:nvPicPr>
          <p:cNvPr id="3086" name="Picture 14" descr="Bildergebnis für industrie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1" y="2996952"/>
            <a:ext cx="4639661" cy="3861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üdiger Frölich\Documents\oCam\Bild_2018_02_15_00_53_08_7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5784850" cy="4686300"/>
          </a:xfrm>
          <a:prstGeom prst="rect">
            <a:avLst/>
          </a:prstGeom>
          <a:noFill/>
        </p:spPr>
      </p:pic>
      <p:pic>
        <p:nvPicPr>
          <p:cNvPr id="2051" name="Picture 3" descr="C:\Users\Rüdiger Frölich\Documents\oCam\Bild_2018_02_15_00_53_28_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437113"/>
            <a:ext cx="5699720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üdiger Frölich\Documents\oCam\Bild_2018_02_15_00_55_05_7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56176" cy="3162300"/>
          </a:xfrm>
          <a:prstGeom prst="rect">
            <a:avLst/>
          </a:prstGeom>
          <a:noFill/>
        </p:spPr>
      </p:pic>
      <p:pic>
        <p:nvPicPr>
          <p:cNvPr id="5123" name="Picture 3" descr="C:\Users\Rüdiger Frölich\Documents\oCam\Bild_2018_02_15_00_55_16_9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124744"/>
            <a:ext cx="3995936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üdiger Frölich\Documents\oCam\Bild_2018_02_15_00_52_45_3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7550150" cy="37211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861048"/>
            <a:ext cx="6762750" cy="285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Rüdiger Frölich\Documents\oCam\Bild_2018_02_15_00_38_30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0"/>
            <a:ext cx="8784977" cy="5013176"/>
          </a:xfrm>
          <a:prstGeom prst="rect">
            <a:avLst/>
          </a:prstGeom>
          <a:noFill/>
        </p:spPr>
      </p:pic>
      <p:sp>
        <p:nvSpPr>
          <p:cNvPr id="3" name="Rechteck 2"/>
          <p:cNvSpPr/>
          <p:nvPr/>
        </p:nvSpPr>
        <p:spPr>
          <a:xfrm>
            <a:off x="539552" y="4509120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Unter </a:t>
            </a:r>
            <a:r>
              <a:rPr lang="de-DE" sz="1200" b="1" dirty="0"/>
              <a:t>Keynesianismus</a:t>
            </a:r>
            <a:r>
              <a:rPr lang="de-DE" sz="1200" dirty="0"/>
              <a:t> [</a:t>
            </a:r>
            <a:r>
              <a:rPr lang="de-DE" sz="1200" dirty="0" err="1"/>
              <a:t>keɪnz</a:t>
            </a:r>
            <a:r>
              <a:rPr lang="de-DE" sz="1200" dirty="0"/>
              <a:t>-] wird in den Wirtschaftswissenschaften ein Theoriegebäude verstanden, in dem die gesamtwirtschaftliche Nachfrage die entscheidende Größe für Produktion und Beschäftigung ist.</a:t>
            </a:r>
          </a:p>
        </p:txBody>
      </p:sp>
      <p:sp>
        <p:nvSpPr>
          <p:cNvPr id="4" name="Rechteck 3"/>
          <p:cNvSpPr/>
          <p:nvPr/>
        </p:nvSpPr>
        <p:spPr>
          <a:xfrm>
            <a:off x="539552" y="4941168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/>
              <a:t>Die </a:t>
            </a:r>
            <a:r>
              <a:rPr lang="de-DE" sz="1200" b="1" dirty="0"/>
              <a:t>Fiskalpolitik</a:t>
            </a:r>
            <a:r>
              <a:rPr lang="de-DE" sz="1200" dirty="0"/>
              <a:t> ist ein wirtschaftspolitisches Instrument des Staates, welches mittels der Beeinflussung von Steuern und Staatsausgaben die konjunkturellen Schwankungen auszugleichen versucht. Somit soll ein stabiles Wirtschaftswachstum erhalten bleiben.</a:t>
            </a:r>
          </a:p>
        </p:txBody>
      </p:sp>
      <p:sp>
        <p:nvSpPr>
          <p:cNvPr id="5" name="Rechteck 4"/>
          <p:cNvSpPr/>
          <p:nvPr/>
        </p:nvSpPr>
        <p:spPr>
          <a:xfrm>
            <a:off x="539552" y="5613047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/>
              <a:t>Globalsteuerung</a:t>
            </a:r>
          </a:p>
          <a:p>
            <a:r>
              <a:rPr lang="de-DE" sz="1200" dirty="0"/>
              <a:t>die Beeinflussung volkswirtschaftlicher Gesamtgrößen wie Wachstum, Volkseinkommen, Preisniveau, Investitionen, Außenhandel oder Beschäftigung durch die Wirtschafts- und Geldpolitik. Die Globalsteuerung ist darauf gerichtet, Konjunkturschwankungen und deren negative Begleiterscheinungen (Arbeitslosigkeit, Inflation) zu verhindern und ein gesamtwirtschaftliches Gleichgewicht zu erreichen. </a:t>
            </a:r>
            <a:br>
              <a:rPr lang="de-DE" sz="1200" dirty="0"/>
            </a:br>
            <a:endParaRPr lang="de-DE" sz="1200" dirty="0"/>
          </a:p>
        </p:txBody>
      </p:sp>
      <p:sp>
        <p:nvSpPr>
          <p:cNvPr id="6" name="Stern mit 5 Zacken 5"/>
          <p:cNvSpPr/>
          <p:nvPr/>
        </p:nvSpPr>
        <p:spPr>
          <a:xfrm>
            <a:off x="179512" y="5733256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Stern mit 5 Zacken 6"/>
          <p:cNvSpPr/>
          <p:nvPr/>
        </p:nvSpPr>
        <p:spPr>
          <a:xfrm>
            <a:off x="179512" y="4581128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Stern mit 5 Zacken 7"/>
          <p:cNvSpPr/>
          <p:nvPr/>
        </p:nvSpPr>
        <p:spPr>
          <a:xfrm>
            <a:off x="179512" y="5157192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19237" cy="621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Ähnliches Fot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836712"/>
            <a:ext cx="7682024" cy="5126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Rüdiger Frölich\Documents\oCam\Bild_2018_02_15_00_12_27_6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2411760" cy="4448175"/>
          </a:xfrm>
          <a:prstGeom prst="rect">
            <a:avLst/>
          </a:prstGeom>
          <a:noFill/>
        </p:spPr>
      </p:pic>
      <p:pic>
        <p:nvPicPr>
          <p:cNvPr id="1026" name="Picture 2" descr="C:\Users\Rüdiger Frölich\Documents\oCam\Bild_2018_02_15_00_12_38_1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548680"/>
            <a:ext cx="2376264" cy="4448175"/>
          </a:xfrm>
          <a:prstGeom prst="rect">
            <a:avLst/>
          </a:prstGeom>
          <a:noFill/>
        </p:spPr>
      </p:pic>
      <p:pic>
        <p:nvPicPr>
          <p:cNvPr id="1027" name="Picture 3" descr="C:\Users\Rüdiger Frölich\Documents\oCam\Bild_2018_02_15_00_12_49_7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628800"/>
            <a:ext cx="2088232" cy="4448175"/>
          </a:xfrm>
          <a:prstGeom prst="rect">
            <a:avLst/>
          </a:prstGeom>
          <a:noFill/>
        </p:spPr>
      </p:pic>
      <p:pic>
        <p:nvPicPr>
          <p:cNvPr id="1028" name="Picture 4" descr="C:\Users\Rüdiger Frölich\Documents\oCam\Bild_2018_02_15_00_12_59_6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00764" y="2409825"/>
            <a:ext cx="2043236" cy="4448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Rüdiger Frölich\Documents\oCam\Bild_2018_02_15_00_20_08_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8499425" cy="6165304"/>
          </a:xfrm>
          <a:prstGeom prst="rect">
            <a:avLst/>
          </a:prstGeom>
          <a:noFill/>
        </p:spPr>
      </p:pic>
      <p:sp>
        <p:nvSpPr>
          <p:cNvPr id="3" name="Textfeld 2"/>
          <p:cNvSpPr txBox="1"/>
          <p:nvPr/>
        </p:nvSpPr>
        <p:spPr>
          <a:xfrm>
            <a:off x="0" y="6453336"/>
            <a:ext cx="9254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Beschreibe, welche Bedeutung verschiedene Folgen von Konjunkturschwankungen für Bürgerinnen/Bürger haben können?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Rüdiger Frölich\Documents\oCam\Bild_2018_02_15_00_26_22_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000226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19237" cy="621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üdiger Frölich\Documents\oCam\Bild_2018_02_15_00_53_50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064896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Rüdiger Frölich\Documents\oCam\Bild_2018_02_15_00_54_48_6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4337" y="0"/>
            <a:ext cx="4049663" cy="6619875"/>
          </a:xfrm>
          <a:prstGeom prst="rect">
            <a:avLst/>
          </a:prstGeom>
          <a:noFill/>
        </p:spPr>
      </p:pic>
      <p:pic>
        <p:nvPicPr>
          <p:cNvPr id="4098" name="Picture 2" descr="C:\Users\Rüdiger Frölich\Documents\oCam\Bild_2018_02_15_00_54_30_6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64088" cy="6525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</Words>
  <Application>Microsoft Office PowerPoint</Application>
  <PresentationFormat>Bildschirmpräsentation (4:3)</PresentationFormat>
  <Paragraphs>5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6" baseType="lpstr">
      <vt:lpstr>Arial</vt:lpstr>
      <vt:lpstr>Calibri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Rüdiger Frölich</dc:creator>
  <cp:lastModifiedBy>Ruediger Froelich</cp:lastModifiedBy>
  <cp:revision>9</cp:revision>
  <dcterms:created xsi:type="dcterms:W3CDTF">2018-02-14T22:52:21Z</dcterms:created>
  <dcterms:modified xsi:type="dcterms:W3CDTF">2024-03-10T23:31:27Z</dcterms:modified>
</cp:coreProperties>
</file>