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5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1"/>
    <p:restoredTop sz="96327"/>
  </p:normalViewPr>
  <p:slideViewPr>
    <p:cSldViewPr snapToGrid="0">
      <p:cViewPr varScale="1">
        <p:scale>
          <a:sx n="106" d="100"/>
          <a:sy n="106" d="100"/>
        </p:scale>
        <p:origin x="8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oell.de/de/2024/06/03/warum-wir-eine-perspektive-der-menschlichen-sicherheit-vom-fluss-bis-zum-meer-brauchen" TargetMode="External" /><Relationship Id="rId3" Type="http://schemas.openxmlformats.org/officeDocument/2006/relationships/hyperlink" Target="https://www.auswaertiges-amt.de/de/aussenpolitik/nahermittlererosten/203626-203626" TargetMode="External" /><Relationship Id="rId7" Type="http://schemas.openxmlformats.org/officeDocument/2006/relationships/hyperlink" Target="https://history.state.gov/milestones/1977-1980/camp-david" TargetMode="External" /><Relationship Id="rId2" Type="http://schemas.openxmlformats.org/officeDocument/2006/relationships/hyperlink" Target="https://www.dw.com/de/frieden-in-nahost-vier-l%C3%B6sungsvorschl%C3%A4ge/a-41850600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s://www.britannica.com/topic/Oslo-Accords" TargetMode="External" /><Relationship Id="rId5" Type="http://schemas.openxmlformats.org/officeDocument/2006/relationships/hyperlink" Target="https://www.un.org/unispaldocument/auto-insert-207640/" TargetMode="External" /><Relationship Id="rId10" Type="http://schemas.openxmlformats.org/officeDocument/2006/relationships/hyperlink" Target="https://de.wfp.org/pressemitteilungen/wfp-draengt-auf-humanitaere-korridore-um-hilfsbedarfe-im-gazastreifen-und" TargetMode="External" /><Relationship Id="rId4" Type="http://schemas.openxmlformats.org/officeDocument/2006/relationships/hyperlink" Target="https://www.bpb.de/themen/kriege-konflikte/dossier-kriege-konflikte/54655/nahost/" TargetMode="External" /><Relationship Id="rId9" Type="http://schemas.openxmlformats.org/officeDocument/2006/relationships/hyperlink" Target="https://www.tagesschau.de/ausland/asien/israel-wadephul-saar-gaza-100.html" TargetMode="Externa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EB653-6A8D-FBC6-ABCB-4CF8A2D443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Nahostkonflikt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E7877-415D-7FE7-FB43-C7502B99E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7263" y="2495444"/>
            <a:ext cx="10993546" cy="590321"/>
          </a:xfrm>
        </p:spPr>
        <p:txBody>
          <a:bodyPr/>
          <a:lstStyle/>
          <a:p>
            <a:r>
              <a:rPr lang="en-US" dirty="0" err="1"/>
              <a:t>Lösungsfindung</a:t>
            </a:r>
            <a:endParaRPr lang="en-US" dirty="0"/>
          </a:p>
        </p:txBody>
      </p:sp>
      <p:pic>
        <p:nvPicPr>
          <p:cNvPr id="5" name="Picture 4" descr="A flag and barbed wire behind it&#10;&#10;Description automatically generated">
            <a:extLst>
              <a:ext uri="{FF2B5EF4-FFF2-40B4-BE49-F238E27FC236}">
                <a16:creationId xmlns:a16="http://schemas.microsoft.com/office/drawing/2014/main" id="{418DCB8E-C164-00B9-00D8-AF6599ECC9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628" y="3085765"/>
            <a:ext cx="5861168" cy="330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397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3E7A3C-83C8-1CCA-66EC-466394DE0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ea typeface="+mj-lt"/>
                <a:cs typeface="+mj-lt"/>
              </a:rPr>
              <a:t>Humanitäre Sofortversorgung sichern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AF7F2C-800C-3B19-FDD7-CD565CEE9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de-DE" dirty="0">
                <a:ea typeface="+mn-lt"/>
                <a:cs typeface="+mn-lt"/>
              </a:rPr>
              <a:t>Neutral überwachte Hilfskorridore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Mindestmengen an Nahrung, Wasser, Treibstoff, Medizin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Kontrolle der Lieferungen durch UN/NGOs </a:t>
            </a:r>
          </a:p>
          <a:p>
            <a:pPr marL="305435" indent="-305435"/>
            <a:r>
              <a:rPr lang="de-DE" dirty="0">
                <a:ea typeface="+mn-lt"/>
                <a:cs typeface="+mn-lt"/>
              </a:rPr>
              <a:t>Schutz der Hilfstransporte</a:t>
            </a:r>
            <a:endParaRPr lang="de-DE"/>
          </a:p>
          <a:p>
            <a:pPr marL="305435" indent="-305435"/>
            <a:r>
              <a:rPr lang="de-DE" dirty="0">
                <a:ea typeface="+mn-lt"/>
                <a:cs typeface="+mn-lt"/>
              </a:rPr>
              <a:t>Öffentliche Berichte</a:t>
            </a:r>
            <a:endParaRPr lang="de-DE" dirty="0"/>
          </a:p>
          <a:p>
            <a:pPr marL="305435" indent="-305435"/>
            <a:endParaRPr lang="de-DE" dirty="0"/>
          </a:p>
          <a:p>
            <a:pPr marL="305435" indent="-305435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855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884CE9-EAD5-EB7B-774A-A53582FCB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ea typeface="+mj-lt"/>
                <a:cs typeface="+mj-lt"/>
              </a:rPr>
              <a:t>Gewalt gegen Zivilisten stoppen</a:t>
            </a:r>
            <a:endParaRPr lang="de-DE" dirty="0">
              <a:ea typeface="+mn-ea"/>
              <a:cs typeface="+mn-cs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492593-6420-59C9-F3BC-5A25BA2695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de-DE" dirty="0">
                <a:ea typeface="+mn-lt"/>
                <a:cs typeface="+mn-lt"/>
              </a:rPr>
              <a:t>Aussetzung von Luftschlägen auf Wohngebiete, Hauszerstörungen und kollektiven Vertreibungen</a:t>
            </a:r>
          </a:p>
          <a:p>
            <a:pPr marL="305435" indent="-305435"/>
            <a:r>
              <a:rPr lang="de-DE" dirty="0">
                <a:ea typeface="+mn-lt"/>
                <a:cs typeface="+mn-lt"/>
              </a:rPr>
              <a:t>Präsenz von Beobachtern und Strafverfolgung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Hybridgericht prüft Menschenrechtsverletzungen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Sanktionen nachgewiesenen Verstößen</a:t>
            </a:r>
            <a:endParaRPr lang="de-DE" dirty="0"/>
          </a:p>
          <a:p>
            <a:pPr marL="305435" indent="-305435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5686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4295F9-35E1-408E-85C9-4410F48C8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>
                <a:ea typeface="+mj-lt"/>
                <a:cs typeface="+mj-lt"/>
              </a:rPr>
              <a:t>Gefangenenaustausch &amp; Deeskalations-Deals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590E8B-9CA5-1F30-EB45-5937D41DBD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de-DE" dirty="0">
                <a:ea typeface="+mn-lt"/>
                <a:cs typeface="+mn-lt"/>
              </a:rPr>
              <a:t>Beginn stufenweiser Geisel- und Gefangenenaustausche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Organisation über neutrale Vermittler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Austauschrunde mit neuen Hilfs- oder Wiederaufbautranchen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Garantien für humane Haftbedingungen bis zur Freilassung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Klare Kommunikationsstrategie, um Misstrauen zu reduzieren</a:t>
            </a:r>
            <a:endParaRPr lang="de-DE" dirty="0"/>
          </a:p>
          <a:p>
            <a:pPr marL="305435" indent="-305435"/>
            <a:endParaRPr lang="de-DE" dirty="0">
              <a:ea typeface="+mn-lt"/>
              <a:cs typeface="+mn-lt"/>
            </a:endParaRPr>
          </a:p>
          <a:p>
            <a:pPr marL="305435" indent="-305435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177591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CBA444-EC57-18B8-41FA-0E568444F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>
                <a:ea typeface="+mj-lt"/>
                <a:cs typeface="+mj-lt"/>
              </a:rPr>
              <a:t>Lokale Sicherheits- und Verwaltungsstrukturen</a:t>
            </a:r>
            <a:endParaRPr lang="de-DE" sz="24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385D46C-079D-A45C-2490-9C0F91AAB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de-DE" dirty="0">
                <a:ea typeface="+mn-lt"/>
                <a:cs typeface="+mn-lt"/>
              </a:rPr>
              <a:t>kantonale Selbstverwaltung im Westjordanland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Polizeien mit internationaler Ausbildung und Kontrolle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Gaza:  Schrittweise Demilitarisierung</a:t>
            </a:r>
            <a:endParaRPr lang="de-DE"/>
          </a:p>
          <a:p>
            <a:pPr marL="305435" indent="-305435"/>
            <a:r>
              <a:rPr lang="de-DE" dirty="0">
                <a:ea typeface="+mn-lt"/>
                <a:cs typeface="+mn-lt"/>
              </a:rPr>
              <a:t>Israel behält </a:t>
            </a:r>
            <a:r>
              <a:rPr lang="de-DE" dirty="0" err="1">
                <a:ea typeface="+mn-lt"/>
                <a:cs typeface="+mn-lt"/>
              </a:rPr>
              <a:t>Perimetersicherheit</a:t>
            </a:r>
            <a:endParaRPr lang="de-DE" dirty="0">
              <a:ea typeface="+mn-lt"/>
              <a:cs typeface="+mn-lt"/>
            </a:endParaRPr>
          </a:p>
          <a:p>
            <a:pPr marL="305435" indent="-305435"/>
            <a:r>
              <a:rPr lang="de-DE" dirty="0">
                <a:ea typeface="+mn-lt"/>
                <a:cs typeface="+mn-lt"/>
              </a:rPr>
              <a:t>Internationale Mission begleitet und vermittelt bei Konflikten</a:t>
            </a:r>
            <a:endParaRPr lang="de-DE" dirty="0"/>
          </a:p>
          <a:p>
            <a:pPr marL="305435" indent="-305435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94010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4BA42D-499C-98A4-86EE-863431375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400" dirty="0">
                <a:ea typeface="+mj-lt"/>
                <a:cs typeface="+mj-lt"/>
              </a:rPr>
              <a:t>Langfristige Konfliktlösung über Rechte &amp; Verbindlichkeit</a:t>
            </a:r>
            <a:endParaRPr lang="de-DE" sz="240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0075B6-43A7-D182-97ED-551DE8A79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de-DE" dirty="0">
                <a:ea typeface="+mn-lt"/>
                <a:cs typeface="+mn-lt"/>
              </a:rPr>
              <a:t>Rückkehrquoten für Flüchtlinge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Wiederaufbau- und Entschädigungsfonds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Vordefinierte Konsequenzen bei Vertragsbrüchen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Weitere politische Integration oder Eigenständigkeit</a:t>
            </a:r>
            <a:endParaRPr lang="de-DE" dirty="0"/>
          </a:p>
          <a:p>
            <a:pPr marL="305435" indent="-305435"/>
            <a:r>
              <a:rPr lang="de-DE" dirty="0">
                <a:ea typeface="+mn-lt"/>
                <a:cs typeface="+mn-lt"/>
              </a:rPr>
              <a:t>Wahrheits- und Anerkennungskommission</a:t>
            </a:r>
            <a:endParaRPr lang="de-DE" dirty="0"/>
          </a:p>
          <a:p>
            <a:pPr marL="305435" indent="-305435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70468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0FA56-82D2-4473-5AF0-7C8F4C226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Quellen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DBA9CC-DCE8-EEE9-760A-C81188F8B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664306"/>
            <a:ext cx="11029615" cy="3678303"/>
          </a:xfrm>
        </p:spPr>
        <p:txBody>
          <a:bodyPr>
            <a:normAutofit fontScale="92500" lnSpcReduction="10000"/>
          </a:bodyPr>
          <a:lstStyle/>
          <a:p>
            <a:pPr marL="305435" indent="-305435"/>
            <a:r>
              <a:rPr lang="en-US" dirty="0">
                <a:hlinkClick r:id="rId2"/>
              </a:rPr>
              <a:t>https://www.dw.com/de/frieden-in-nahost-vier-l%C3%B6sungsvorschl%C3%A4ge/a-41850600</a:t>
            </a:r>
            <a:endParaRPr lang="en-US" dirty="0"/>
          </a:p>
          <a:p>
            <a:pPr marL="305435" indent="-305435"/>
            <a:r>
              <a:rPr lang="en-US" dirty="0">
                <a:hlinkClick r:id="rId3"/>
              </a:rPr>
              <a:t>https://www.auswaertiges-amt.de/de/aussenpolitik/nahermittlererosten/203626-203626</a:t>
            </a:r>
            <a:endParaRPr lang="en-US" dirty="0"/>
          </a:p>
          <a:p>
            <a:pPr marL="305435" indent="-305435"/>
            <a:r>
              <a:rPr lang="en-US" dirty="0">
                <a:hlinkClick r:id="rId4"/>
              </a:rPr>
              <a:t>https://www.bpb.de/themen/kriege-konflikte/dossier-kriege-konflikte/54655/nahost/</a:t>
            </a:r>
            <a:endParaRPr lang="en-US" dirty="0"/>
          </a:p>
          <a:p>
            <a:pPr marL="305435" indent="-305435"/>
            <a:r>
              <a:rPr lang="en-US" dirty="0">
                <a:hlinkClick r:id="rId5"/>
              </a:rPr>
              <a:t>https://www.un.org/unispaldocument//auto-insert-207640/</a:t>
            </a:r>
            <a:endParaRPr lang="en-US" dirty="0"/>
          </a:p>
          <a:p>
            <a:pPr marL="305435" indent="-305435"/>
            <a:r>
              <a:rPr lang="en-US" dirty="0">
                <a:hlinkClick r:id="rId6"/>
              </a:rPr>
              <a:t>https://www.britannica.com/topic/Oslo-Accords</a:t>
            </a:r>
            <a:endParaRPr lang="en-US" dirty="0"/>
          </a:p>
          <a:p>
            <a:pPr marL="305435" indent="-305435"/>
            <a:r>
              <a:rPr lang="en-US" dirty="0">
                <a:hlinkClick r:id="rId7"/>
              </a:rPr>
              <a:t>https://history.state.gov/milestones/1977-1980/camp-david</a:t>
            </a:r>
            <a:endParaRPr lang="en-US"/>
          </a:p>
          <a:p>
            <a:pPr marL="305435" indent="-305435"/>
            <a:r>
              <a:rPr lang="en-US" dirty="0">
                <a:ea typeface="+mn-lt"/>
                <a:cs typeface="+mn-lt"/>
                <a:hlinkClick r:id="rId8"/>
              </a:rPr>
              <a:t>https://www.boell.de/de/2024/06/03/warum-wir-eine-perspektive-der-menschlichen-sicherheit-vom-fluss-bis-zum-meer-brauchen</a:t>
            </a:r>
            <a:endParaRPr lang="en-US" dirty="0">
              <a:ea typeface="+mn-lt"/>
              <a:cs typeface="+mn-lt"/>
            </a:endParaRPr>
          </a:p>
          <a:p>
            <a:pPr marL="305435" indent="-305435"/>
            <a:r>
              <a:rPr lang="en-US" dirty="0">
                <a:ea typeface="+mn-lt"/>
                <a:cs typeface="+mn-lt"/>
                <a:hlinkClick r:id="rId9"/>
              </a:rPr>
              <a:t>https://www.tagesschau.de/ausland/asien/israel-wadephul-saar-gaza-100.html</a:t>
            </a:r>
            <a:endParaRPr lang="en-US" dirty="0"/>
          </a:p>
          <a:p>
            <a:pPr marL="305435" indent="-305435"/>
            <a:r>
              <a:rPr lang="en-US" dirty="0">
                <a:ea typeface="+mn-lt"/>
                <a:cs typeface="+mn-lt"/>
                <a:hlinkClick r:id="rId10"/>
              </a:rPr>
              <a:t>https://de.wfp.org/pressemitteilungen/wfp-draengt-auf-humanitaere-korridore-um-hilfsbedarfe-im-gazastreifen-und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305435" indent="-305435"/>
            <a:endParaRPr lang="en-US" dirty="0"/>
          </a:p>
          <a:p>
            <a:pPr marL="305435" indent="-30543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031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846FF-A502-1EF0-4D23-38146856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Inhalte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968B69-D529-D5D9-05E2-AA639F5D9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37734"/>
            <a:ext cx="11029615" cy="4518388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sz="1400" b="1" dirty="0" err="1"/>
              <a:t>Lösungsansätze</a:t>
            </a:r>
            <a:endParaRPr lang="en-US" sz="1400" b="1" dirty="0"/>
          </a:p>
          <a:p>
            <a:pPr marL="305435" indent="-305435">
              <a:buFont typeface="Wingdings 2" panose="020B0604020202020204" pitchFamily="34" charset="0"/>
              <a:buChar char=""/>
            </a:pPr>
            <a:r>
              <a:rPr lang="en-US" sz="1400" dirty="0"/>
              <a:t>Ein-Staat-</a:t>
            </a:r>
            <a:r>
              <a:rPr lang="en-US" sz="1400" dirty="0" err="1"/>
              <a:t>Lösung</a:t>
            </a:r>
            <a:endParaRPr lang="en-US" sz="1400" dirty="0"/>
          </a:p>
          <a:p>
            <a:pPr marL="305435" indent="-305435">
              <a:buFont typeface="Wingdings 2" panose="020B0604020202020204" pitchFamily="34" charset="0"/>
              <a:buChar char=""/>
            </a:pPr>
            <a:r>
              <a:rPr lang="en-US" sz="1400" dirty="0"/>
              <a:t>Zwei-</a:t>
            </a:r>
            <a:r>
              <a:rPr lang="en-US" sz="1400" dirty="0" err="1"/>
              <a:t>Staatenlösung</a:t>
            </a:r>
            <a:endParaRPr lang="en-US" sz="1400" dirty="0"/>
          </a:p>
          <a:p>
            <a:pPr marL="305435" indent="-305435">
              <a:buFont typeface="Wingdings 2" panose="020B0604020202020204" pitchFamily="34" charset="0"/>
              <a:buChar char=""/>
            </a:pPr>
            <a:r>
              <a:rPr lang="en-US" sz="1400" dirty="0" err="1"/>
              <a:t>Konföderation</a:t>
            </a:r>
            <a:endParaRPr lang="en-US" sz="1400" dirty="0"/>
          </a:p>
          <a:p>
            <a:pPr marL="0" indent="0">
              <a:buNone/>
            </a:pPr>
            <a:r>
              <a:rPr lang="en-US" sz="1400" b="1" dirty="0" err="1"/>
              <a:t>Vergangene</a:t>
            </a:r>
            <a:r>
              <a:rPr lang="en-US" sz="1400" b="1" dirty="0"/>
              <a:t> </a:t>
            </a:r>
            <a:r>
              <a:rPr lang="en-US" sz="1400" b="1" dirty="0" err="1"/>
              <a:t>Versuche</a:t>
            </a:r>
            <a:endParaRPr lang="en-US" sz="1400" b="1" dirty="0"/>
          </a:p>
          <a:p>
            <a:pPr marL="305435" indent="-305435">
              <a:buFont typeface="Wingdings 2" panose="020B0604020202020204" pitchFamily="34" charset="0"/>
              <a:buChar char=""/>
            </a:pPr>
            <a:r>
              <a:rPr lang="en-US" sz="1400" u="sng" dirty="0"/>
              <a:t>Camp David </a:t>
            </a:r>
            <a:r>
              <a:rPr lang="en-US" sz="1400" u="sng" err="1"/>
              <a:t>Abkommen</a:t>
            </a:r>
            <a:r>
              <a:rPr lang="en-US" sz="1400" u="sng" dirty="0"/>
              <a:t> 1978</a:t>
            </a:r>
          </a:p>
          <a:p>
            <a:pPr marL="305435" indent="-305435">
              <a:buFont typeface="Wingdings 2" panose="020B0604020202020204" pitchFamily="34" charset="0"/>
              <a:buChar char=""/>
            </a:pPr>
            <a:r>
              <a:rPr lang="en-US" sz="1400" u="sng" dirty="0"/>
              <a:t>Oslo </a:t>
            </a:r>
            <a:r>
              <a:rPr lang="en-US" sz="1400" u="sng" err="1"/>
              <a:t>Abkommen</a:t>
            </a:r>
            <a:r>
              <a:rPr lang="en-US" sz="1400" u="sng" dirty="0"/>
              <a:t> 1993/95</a:t>
            </a:r>
          </a:p>
          <a:p>
            <a:pPr marL="305435" indent="-305435">
              <a:buFont typeface="Wingdings 2" panose="020B0604020202020204" pitchFamily="34" charset="0"/>
              <a:buChar char=""/>
            </a:pPr>
            <a:r>
              <a:rPr lang="en-US" sz="1400" u="sng" dirty="0"/>
              <a:t>Roadmap for Peace 2003</a:t>
            </a:r>
          </a:p>
          <a:p>
            <a:pPr marL="305435" indent="-305435">
              <a:buFont typeface="Wingdings 2" panose="020B0604020202020204" pitchFamily="34" charset="0"/>
              <a:buChar char=""/>
            </a:pPr>
            <a:r>
              <a:rPr lang="en-US" sz="1400" u="sng" dirty="0" err="1"/>
              <a:t>Ergebnisse</a:t>
            </a:r>
            <a:endParaRPr lang="en-US" sz="1400" u="sng" dirty="0"/>
          </a:p>
          <a:p>
            <a:pPr marL="0" indent="0">
              <a:buNone/>
            </a:pPr>
            <a:r>
              <a:rPr lang="en-US" sz="1400" b="1" dirty="0"/>
              <a:t>Unser </a:t>
            </a:r>
            <a:r>
              <a:rPr lang="en-US" sz="1400" b="1" dirty="0" err="1"/>
              <a:t>Lösungsvorschlag</a:t>
            </a:r>
            <a:endParaRPr lang="en-US" sz="1400" b="1" dirty="0"/>
          </a:p>
          <a:p>
            <a:pPr marL="305435" indent="-305435"/>
            <a:r>
              <a:rPr lang="en-US" sz="1400" dirty="0" err="1"/>
              <a:t>Humanitäre</a:t>
            </a:r>
            <a:r>
              <a:rPr lang="en-US" sz="1400" dirty="0"/>
              <a:t> </a:t>
            </a:r>
            <a:r>
              <a:rPr lang="en-US" sz="1400" dirty="0" err="1"/>
              <a:t>Sofortversorgung</a:t>
            </a:r>
            <a:r>
              <a:rPr lang="en-US" sz="1400" dirty="0"/>
              <a:t> </a:t>
            </a:r>
            <a:r>
              <a:rPr lang="en-US" sz="1400" dirty="0" err="1"/>
              <a:t>sichern</a:t>
            </a:r>
            <a:endParaRPr lang="en-US" sz="1400" dirty="0"/>
          </a:p>
          <a:p>
            <a:pPr marL="305435" indent="-305435"/>
            <a:r>
              <a:rPr lang="en-US" sz="1400" dirty="0"/>
              <a:t>Gewalt </a:t>
            </a:r>
            <a:r>
              <a:rPr lang="en-US" sz="1400" dirty="0" err="1"/>
              <a:t>gegen</a:t>
            </a:r>
            <a:r>
              <a:rPr lang="en-US" sz="1400" dirty="0"/>
              <a:t> </a:t>
            </a:r>
            <a:r>
              <a:rPr lang="en-US" sz="1400" dirty="0" err="1"/>
              <a:t>Zivilisten</a:t>
            </a:r>
            <a:r>
              <a:rPr lang="en-US" sz="1400" dirty="0"/>
              <a:t> </a:t>
            </a:r>
            <a:r>
              <a:rPr lang="en-US" sz="1400" dirty="0" err="1"/>
              <a:t>stoppen</a:t>
            </a:r>
            <a:endParaRPr lang="en-US" sz="1400" dirty="0"/>
          </a:p>
          <a:p>
            <a:pPr marL="305435" indent="-305435"/>
            <a:r>
              <a:rPr lang="en-US" sz="1400" err="1"/>
              <a:t>Gefangenaustausch</a:t>
            </a:r>
            <a:r>
              <a:rPr lang="en-US" sz="1400" dirty="0"/>
              <a:t> &amp; </a:t>
            </a:r>
            <a:r>
              <a:rPr lang="en-US" sz="1400" err="1"/>
              <a:t>Deeskalations</a:t>
            </a:r>
            <a:r>
              <a:rPr lang="en-US" sz="1400" dirty="0"/>
              <a:t>-Deals</a:t>
            </a:r>
          </a:p>
          <a:p>
            <a:pPr marL="305435" indent="-305435"/>
            <a:r>
              <a:rPr lang="en-US" sz="1400" dirty="0" err="1"/>
              <a:t>Lokale</a:t>
            </a:r>
            <a:r>
              <a:rPr lang="en-US" sz="1400" dirty="0"/>
              <a:t> </a:t>
            </a:r>
            <a:r>
              <a:rPr lang="en-US" sz="1400" dirty="0" err="1"/>
              <a:t>Sicherheits</a:t>
            </a:r>
            <a:r>
              <a:rPr lang="en-US" sz="1400" dirty="0"/>
              <a:t>- und </a:t>
            </a:r>
            <a:r>
              <a:rPr lang="en-US" sz="1400" dirty="0" err="1"/>
              <a:t>Verwaltungsstrukturen</a:t>
            </a:r>
          </a:p>
          <a:p>
            <a:pPr marL="305435" indent="-305435"/>
            <a:r>
              <a:rPr lang="en-US" sz="1400" dirty="0" err="1"/>
              <a:t>Langfristige</a:t>
            </a:r>
            <a:r>
              <a:rPr lang="en-US" sz="1400" dirty="0"/>
              <a:t> </a:t>
            </a:r>
            <a:r>
              <a:rPr lang="en-US" sz="1400" dirty="0" err="1"/>
              <a:t>Konfliktlösung</a:t>
            </a:r>
            <a:r>
              <a:rPr lang="en-US" sz="1400" dirty="0"/>
              <a:t> </a:t>
            </a:r>
            <a:r>
              <a:rPr lang="en-US" sz="1400" dirty="0" err="1"/>
              <a:t>über</a:t>
            </a:r>
            <a:r>
              <a:rPr lang="en-US" sz="1400" dirty="0"/>
              <a:t> Rechte &amp; </a:t>
            </a:r>
            <a:r>
              <a:rPr lang="en-US" sz="1400" dirty="0" err="1"/>
              <a:t>Verbindlichkeit</a:t>
            </a:r>
            <a:endParaRPr lang="en-US" sz="1400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47207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AA4AC-2CEE-5504-8D8D-A9E06FEFD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Die Zwei-</a:t>
            </a:r>
            <a:r>
              <a:rPr lang="en-US" b="1" dirty="0" err="1"/>
              <a:t>Staatenlösung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F1A46-ABE5-F15F-ACD5-953ED6BA6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Ziel : Israel und </a:t>
            </a:r>
            <a:r>
              <a:rPr lang="en-US" dirty="0" err="1"/>
              <a:t>Palestina</a:t>
            </a:r>
            <a:r>
              <a:rPr lang="en-US" dirty="0"/>
              <a:t> </a:t>
            </a:r>
            <a:r>
              <a:rPr lang="en-US" dirty="0" err="1"/>
              <a:t>koexistieren</a:t>
            </a:r>
            <a:endParaRPr lang="en-US" dirty="0"/>
          </a:p>
          <a:p>
            <a:r>
              <a:rPr lang="en-US" dirty="0" err="1"/>
              <a:t>Grenze</a:t>
            </a:r>
            <a:r>
              <a:rPr lang="en-US" dirty="0"/>
              <a:t> – Die “Grüne Linie”</a:t>
            </a:r>
          </a:p>
          <a:p>
            <a:r>
              <a:rPr lang="en-US" dirty="0" err="1"/>
              <a:t>Unbeliebt</a:t>
            </a:r>
            <a:r>
              <a:rPr lang="en-US" dirty="0"/>
              <a:t> </a:t>
            </a:r>
            <a:r>
              <a:rPr lang="en-US" dirty="0" err="1"/>
              <a:t>bei</a:t>
            </a:r>
            <a:r>
              <a:rPr lang="en-US" dirty="0"/>
              <a:t> </a:t>
            </a:r>
            <a:r>
              <a:rPr lang="en-US" dirty="0" err="1"/>
              <a:t>Palestinensern</a:t>
            </a:r>
            <a:r>
              <a:rPr lang="en-US" dirty="0"/>
              <a:t> und </a:t>
            </a:r>
            <a:r>
              <a:rPr lang="en-US" dirty="0" err="1"/>
              <a:t>steigende</a:t>
            </a:r>
            <a:r>
              <a:rPr lang="en-US" dirty="0"/>
              <a:t> </a:t>
            </a:r>
            <a:r>
              <a:rPr lang="en-US" dirty="0" err="1"/>
              <a:t>Unbeliebtheit</a:t>
            </a:r>
            <a:r>
              <a:rPr lang="en-US" dirty="0"/>
              <a:t> </a:t>
            </a:r>
            <a:r>
              <a:rPr lang="en-US" dirty="0" err="1"/>
              <a:t>bei</a:t>
            </a:r>
            <a:r>
              <a:rPr lang="en-US" dirty="0"/>
              <a:t> Israelis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aufgrund</a:t>
            </a:r>
            <a:r>
              <a:rPr lang="en-US" dirty="0"/>
              <a:t> </a:t>
            </a:r>
            <a:r>
              <a:rPr lang="en-US" dirty="0" err="1"/>
              <a:t>gegenseitigem</a:t>
            </a:r>
            <a:r>
              <a:rPr lang="en-US" dirty="0"/>
              <a:t> </a:t>
            </a:r>
            <a:r>
              <a:rPr lang="en-US" dirty="0" err="1"/>
              <a:t>Misstrauen</a:t>
            </a:r>
            <a:endParaRPr lang="en-US" dirty="0"/>
          </a:p>
          <a:p>
            <a:r>
              <a:rPr lang="en-US" dirty="0" err="1"/>
              <a:t>Scheinbar</a:t>
            </a:r>
            <a:r>
              <a:rPr lang="en-US" dirty="0"/>
              <a:t> </a:t>
            </a:r>
            <a:r>
              <a:rPr lang="en-US" dirty="0" err="1"/>
              <a:t>unvorstellbar</a:t>
            </a:r>
            <a:r>
              <a:rPr lang="en-US" dirty="0"/>
              <a:t> - </a:t>
            </a:r>
            <a:r>
              <a:rPr lang="en-US" dirty="0" err="1"/>
              <a:t>Konflikt</a:t>
            </a:r>
            <a:r>
              <a:rPr lang="en-US" dirty="0"/>
              <a:t> der </a:t>
            </a:r>
            <a:r>
              <a:rPr lang="en-US" dirty="0" err="1"/>
              <a:t>Religionen</a:t>
            </a:r>
            <a:r>
              <a:rPr lang="en-US" dirty="0"/>
              <a:t> (Jerusalem)</a:t>
            </a:r>
          </a:p>
          <a:p>
            <a:r>
              <a:rPr lang="en-US" dirty="0" err="1"/>
              <a:t>Unterstützt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die </a:t>
            </a:r>
            <a:r>
              <a:rPr lang="en-US" dirty="0" err="1"/>
              <a:t>Vereinten</a:t>
            </a:r>
            <a:r>
              <a:rPr lang="en-US" dirty="0"/>
              <a:t> </a:t>
            </a:r>
            <a:r>
              <a:rPr lang="en-US" dirty="0" err="1"/>
              <a:t>Nationen</a:t>
            </a:r>
            <a:r>
              <a:rPr lang="en-US" dirty="0"/>
              <a:t>, der </a:t>
            </a:r>
            <a:r>
              <a:rPr lang="en-US" dirty="0" err="1"/>
              <a:t>Europäischen</a:t>
            </a:r>
            <a:r>
              <a:rPr lang="en-US" dirty="0"/>
              <a:t> Union, der</a:t>
            </a:r>
          </a:p>
          <a:p>
            <a:pPr marL="0" indent="0">
              <a:buNone/>
            </a:pPr>
            <a:r>
              <a:rPr lang="en-US" dirty="0"/>
              <a:t>     USA und den </a:t>
            </a:r>
            <a:r>
              <a:rPr lang="en-US" dirty="0" err="1"/>
              <a:t>meisten</a:t>
            </a:r>
            <a:r>
              <a:rPr lang="en-US" dirty="0"/>
              <a:t> </a:t>
            </a:r>
            <a:r>
              <a:rPr lang="en-US" dirty="0" err="1"/>
              <a:t>arabischen</a:t>
            </a:r>
            <a:r>
              <a:rPr lang="en-US" dirty="0"/>
              <a:t> </a:t>
            </a:r>
            <a:r>
              <a:rPr lang="en-US" dirty="0" err="1"/>
              <a:t>Staaten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5" name="Picture 4" descr="A map of a route&#10;&#10;Description automatically generated">
            <a:extLst>
              <a:ext uri="{FF2B5EF4-FFF2-40B4-BE49-F238E27FC236}">
                <a16:creationId xmlns:a16="http://schemas.microsoft.com/office/drawing/2014/main" id="{8913BB4A-FFA0-C58F-52B4-88A88E645A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0440" y="2670245"/>
            <a:ext cx="3430367" cy="3188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565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97597-951D-8F28-298A-5ADA7516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Die Ein-Staat-</a:t>
            </a:r>
            <a:r>
              <a:rPr lang="en-US" b="1" dirty="0" err="1"/>
              <a:t>Lösung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A3FD0-9530-EAC2-E9A7-6D4DB0F86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Ziel : Israelis und </a:t>
            </a:r>
            <a:r>
              <a:rPr lang="en-US" dirty="0" err="1"/>
              <a:t>Palestinenser</a:t>
            </a:r>
            <a:r>
              <a:rPr lang="en-US" dirty="0"/>
              <a:t> leben in </a:t>
            </a:r>
            <a:r>
              <a:rPr lang="en-US" dirty="0" err="1"/>
              <a:t>einem</a:t>
            </a:r>
            <a:r>
              <a:rPr lang="en-US" dirty="0"/>
              <a:t> </a:t>
            </a:r>
            <a:r>
              <a:rPr lang="en-US" dirty="0" err="1"/>
              <a:t>geminsamen</a:t>
            </a:r>
            <a:r>
              <a:rPr lang="en-US" dirty="0"/>
              <a:t> Staat</a:t>
            </a:r>
          </a:p>
          <a:p>
            <a:r>
              <a:rPr lang="en-US" dirty="0"/>
              <a:t>Ende des </a:t>
            </a:r>
            <a:r>
              <a:rPr lang="en-US" dirty="0" err="1"/>
              <a:t>Jüdischen</a:t>
            </a:r>
            <a:r>
              <a:rPr lang="en-US" dirty="0"/>
              <a:t> </a:t>
            </a:r>
            <a:r>
              <a:rPr lang="en-US" dirty="0" err="1"/>
              <a:t>Staates</a:t>
            </a:r>
            <a:r>
              <a:rPr lang="en-US" dirty="0"/>
              <a:t> Israel – </a:t>
            </a:r>
            <a:r>
              <a:rPr lang="en-US" dirty="0" err="1"/>
              <a:t>unbeliebt</a:t>
            </a:r>
            <a:r>
              <a:rPr lang="en-US" dirty="0"/>
              <a:t> </a:t>
            </a:r>
            <a:r>
              <a:rPr lang="en-US" dirty="0" err="1"/>
              <a:t>bei</a:t>
            </a:r>
            <a:r>
              <a:rPr lang="en-US" dirty="0"/>
              <a:t> Israelis</a:t>
            </a:r>
          </a:p>
          <a:p>
            <a:r>
              <a:rPr lang="en-US" dirty="0" err="1"/>
              <a:t>Gefahr</a:t>
            </a:r>
            <a:r>
              <a:rPr lang="en-US" dirty="0"/>
              <a:t> </a:t>
            </a:r>
            <a:r>
              <a:rPr lang="en-US" dirty="0" err="1"/>
              <a:t>eines</a:t>
            </a:r>
            <a:r>
              <a:rPr lang="en-US" dirty="0"/>
              <a:t> </a:t>
            </a:r>
            <a:r>
              <a:rPr lang="en-US" dirty="0" err="1"/>
              <a:t>Bürgerkriegs</a:t>
            </a:r>
            <a:endParaRPr lang="en-US" dirty="0"/>
          </a:p>
          <a:p>
            <a:r>
              <a:rPr lang="en-US" dirty="0" err="1"/>
              <a:t>Kaum</a:t>
            </a:r>
            <a:r>
              <a:rPr lang="en-US" dirty="0"/>
              <a:t> </a:t>
            </a:r>
            <a:r>
              <a:rPr lang="en-US" dirty="0" err="1"/>
              <a:t>politische</a:t>
            </a:r>
            <a:r>
              <a:rPr lang="en-US" dirty="0"/>
              <a:t> </a:t>
            </a:r>
            <a:r>
              <a:rPr lang="en-US" dirty="0" err="1"/>
              <a:t>Unterstützung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582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D3B2F-2087-8D0E-7EB1-E31F6B9ED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Konföderation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A8619-CED9-1165-D959-AA3358B9D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05435" indent="-305435"/>
            <a:r>
              <a:rPr lang="en-US" dirty="0"/>
              <a:t>Ziel : Zwei </a:t>
            </a:r>
            <a:r>
              <a:rPr lang="en-US" dirty="0" err="1"/>
              <a:t>unabhängige</a:t>
            </a:r>
            <a:r>
              <a:rPr lang="en-US" dirty="0"/>
              <a:t> </a:t>
            </a:r>
            <a:r>
              <a:rPr lang="en-US" dirty="0" err="1"/>
              <a:t>Staaten</a:t>
            </a:r>
            <a:r>
              <a:rPr lang="en-US" dirty="0"/>
              <a:t> die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enge</a:t>
            </a:r>
            <a:r>
              <a:rPr lang="en-US" dirty="0"/>
              <a:t> </a:t>
            </a:r>
            <a:r>
              <a:rPr lang="en-US" dirty="0" err="1"/>
              <a:t>Verträge</a:t>
            </a:r>
            <a:r>
              <a:rPr lang="en-US" dirty="0"/>
              <a:t> und </a:t>
            </a:r>
            <a:r>
              <a:rPr lang="en-US" dirty="0" err="1"/>
              <a:t>gemeinsame</a:t>
            </a:r>
            <a:r>
              <a:rPr lang="en-US" dirty="0"/>
              <a:t> </a:t>
            </a:r>
            <a:r>
              <a:rPr lang="en-US" dirty="0" err="1"/>
              <a:t>Institutionen</a:t>
            </a:r>
            <a:r>
              <a:rPr lang="en-US" dirty="0"/>
              <a:t> </a:t>
            </a:r>
            <a:r>
              <a:rPr lang="en-US" dirty="0" err="1"/>
              <a:t>miteinander</a:t>
            </a:r>
            <a:r>
              <a:rPr lang="en-US" dirty="0"/>
              <a:t> </a:t>
            </a:r>
            <a:r>
              <a:rPr lang="en-US" dirty="0" err="1"/>
              <a:t>verbunden</a:t>
            </a:r>
            <a:r>
              <a:rPr lang="en-US" dirty="0"/>
              <a:t> </a:t>
            </a:r>
            <a:r>
              <a:rPr lang="en-US" dirty="0" err="1"/>
              <a:t>sind</a:t>
            </a:r>
            <a:endParaRPr lang="en-US" dirty="0"/>
          </a:p>
          <a:p>
            <a:pPr marL="305435" indent="-305435"/>
            <a:r>
              <a:rPr lang="en-US" dirty="0" err="1"/>
              <a:t>Offene</a:t>
            </a:r>
            <a:r>
              <a:rPr lang="en-US" dirty="0"/>
              <a:t> </a:t>
            </a:r>
            <a:r>
              <a:rPr lang="en-US" dirty="0" err="1"/>
              <a:t>Grenzen</a:t>
            </a:r>
            <a:endParaRPr lang="en-US" dirty="0"/>
          </a:p>
          <a:p>
            <a:pPr marL="305435" indent="-305435"/>
            <a:r>
              <a:rPr lang="en-US" dirty="0" err="1"/>
              <a:t>Gemeinsame</a:t>
            </a:r>
            <a:r>
              <a:rPr lang="en-US" dirty="0"/>
              <a:t> </a:t>
            </a:r>
            <a:r>
              <a:rPr lang="en-US" dirty="0" err="1"/>
              <a:t>Instutitionen</a:t>
            </a:r>
            <a:endParaRPr lang="en-US" dirty="0"/>
          </a:p>
          <a:p>
            <a:pPr marL="305435" indent="-305435"/>
            <a:r>
              <a:rPr lang="en-US" dirty="0"/>
              <a:t>Jerusalem </a:t>
            </a:r>
            <a:r>
              <a:rPr lang="en-US" dirty="0" err="1"/>
              <a:t>kein</a:t>
            </a:r>
            <a:r>
              <a:rPr lang="en-US" dirty="0"/>
              <a:t> </a:t>
            </a:r>
            <a:r>
              <a:rPr lang="en-US" dirty="0" err="1"/>
              <a:t>Brennpunkt</a:t>
            </a:r>
            <a:r>
              <a:rPr lang="en-US" dirty="0"/>
              <a:t> </a:t>
            </a:r>
            <a:r>
              <a:rPr lang="en-US" dirty="0" err="1"/>
              <a:t>mehr</a:t>
            </a:r>
            <a:endParaRPr lang="en-US" dirty="0"/>
          </a:p>
          <a:p>
            <a:pPr marL="305435" indent="-305435"/>
            <a:r>
              <a:rPr lang="en-US" dirty="0" err="1"/>
              <a:t>Erfordert</a:t>
            </a:r>
            <a:r>
              <a:rPr lang="en-US" dirty="0"/>
              <a:t> </a:t>
            </a:r>
            <a:r>
              <a:rPr lang="en-US" dirty="0" err="1"/>
              <a:t>Vertrauen</a:t>
            </a:r>
            <a:r>
              <a:rPr lang="en-US" dirty="0"/>
              <a:t> (</a:t>
            </a:r>
            <a:r>
              <a:rPr lang="en-US" dirty="0" err="1"/>
              <a:t>nicht</a:t>
            </a:r>
            <a:r>
              <a:rPr lang="en-US" dirty="0"/>
              <a:t> </a:t>
            </a:r>
            <a:r>
              <a:rPr lang="en-US" dirty="0" err="1"/>
              <a:t>vorhanden</a:t>
            </a:r>
            <a:r>
              <a:rPr lang="en-US" dirty="0"/>
              <a:t>)</a:t>
            </a:r>
          </a:p>
          <a:p>
            <a:pPr marL="305435" indent="-305435"/>
            <a:r>
              <a:rPr lang="en-US" dirty="0" err="1"/>
              <a:t>Umsetzung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kompliziert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796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CCA12-1752-1585-7BFF-2D289C22F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Camp david abkommen 1978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79168-8C47-A558-C944-C93E611C2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Teilnehmer: Anwar Sadat (Ägypten)</a:t>
            </a:r>
          </a:p>
          <a:p>
            <a:pPr marL="0" indent="0">
              <a:buNone/>
            </a:pPr>
            <a:r>
              <a:rPr lang="de-DE" dirty="0"/>
              <a:t>                      Menachem Begin (Israel)</a:t>
            </a:r>
          </a:p>
          <a:p>
            <a:pPr marL="0" indent="0">
              <a:buNone/>
            </a:pPr>
            <a:r>
              <a:rPr lang="de-DE" dirty="0"/>
              <a:t>                      Jimmy Carter (US-Präsident, Vermittler)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2000" b="1" dirty="0"/>
              <a:t>Rahmen für Frieden im Nahen Osten</a:t>
            </a:r>
          </a:p>
          <a:p>
            <a:r>
              <a:rPr lang="de-DE" dirty="0"/>
              <a:t>Palästinenser sollten Selbstverwaltung bekommen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de-DE" sz="2000" b="1" dirty="0"/>
              <a:t>Rahmen für Frieden zwischen Ägypten und Israel</a:t>
            </a:r>
          </a:p>
          <a:p>
            <a:r>
              <a:rPr lang="de-DE" dirty="0"/>
              <a:t>Israel zieht sich vollständig aus der Sinai-Halbinsel zurück</a:t>
            </a:r>
          </a:p>
          <a:p>
            <a:r>
              <a:rPr lang="de-DE" dirty="0"/>
              <a:t>Ägypten erkennt Israel als Staat offiziell an</a:t>
            </a:r>
          </a:p>
        </p:txBody>
      </p:sp>
    </p:spTree>
    <p:extLst>
      <p:ext uri="{BB962C8B-B14F-4D97-AF65-F5344CB8AC3E}">
        <p14:creationId xmlns:p14="http://schemas.microsoft.com/office/powerpoint/2010/main" val="2067776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2D48A-D54E-7E4F-EA41-B34B86F7E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Oslo abkommen 1993/95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1B07B-EEBE-C8E8-ED12-C3E926E6A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Erste direkte Gespräche zwischen Israel und der PLO</a:t>
            </a:r>
          </a:p>
          <a:p>
            <a:r>
              <a:rPr lang="de-DE" dirty="0"/>
              <a:t>Geheimverhandlungen in Oslo, Norwergen</a:t>
            </a:r>
          </a:p>
          <a:p>
            <a:r>
              <a:rPr lang="de-DE" sz="2000" b="1" dirty="0"/>
              <a:t>Oslo 1</a:t>
            </a:r>
          </a:p>
          <a:p>
            <a:r>
              <a:rPr lang="de-DE" dirty="0"/>
              <a:t>Gegenseitige Anerkennung</a:t>
            </a:r>
          </a:p>
          <a:p>
            <a:r>
              <a:rPr lang="de-DE" dirty="0"/>
              <a:t>Gründung einer Palästinensischen Autonomiebehörde</a:t>
            </a:r>
          </a:p>
          <a:p>
            <a:r>
              <a:rPr lang="de-DE" sz="2000" b="1" dirty="0"/>
              <a:t>Oslo II</a:t>
            </a:r>
          </a:p>
          <a:p>
            <a:r>
              <a:rPr lang="de-DE" dirty="0"/>
              <a:t>Teilung des Westjordanlands in drei Zonen</a:t>
            </a:r>
          </a:p>
          <a:p>
            <a:r>
              <a:rPr lang="de-DE" dirty="0"/>
              <a:t>Palästinenser bekommen mehr Autonomie in bestimmten Städten</a:t>
            </a:r>
          </a:p>
        </p:txBody>
      </p:sp>
    </p:spTree>
    <p:extLst>
      <p:ext uri="{BB962C8B-B14F-4D97-AF65-F5344CB8AC3E}">
        <p14:creationId xmlns:p14="http://schemas.microsoft.com/office/powerpoint/2010/main" val="2091476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8871F-403B-7B8E-3B34-E380FE63A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CF610-3219-A364-C5B9-A100957E2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Roadmap for Peace 2003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08084-3F16-493F-0E43-3DEF08F87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DE" dirty="0"/>
              <a:t>Initiative des sog. Nahost-Quartetts: USA, EU, UN, Russland</a:t>
            </a:r>
          </a:p>
          <a:p>
            <a:r>
              <a:rPr lang="de-DE" dirty="0"/>
              <a:t>Ziel: Zwei-Staaten-Lösung bis 2005</a:t>
            </a:r>
          </a:p>
          <a:p>
            <a:r>
              <a:rPr lang="de-DE" sz="2200" b="1" dirty="0"/>
              <a:t>Phase 1</a:t>
            </a:r>
          </a:p>
          <a:p>
            <a:r>
              <a:rPr lang="de-DE" dirty="0"/>
              <a:t>Ende der Gewalt und Terroranschlägen</a:t>
            </a:r>
          </a:p>
          <a:p>
            <a:r>
              <a:rPr lang="de-DE" dirty="0"/>
              <a:t>Reformen der PA</a:t>
            </a:r>
          </a:p>
          <a:p>
            <a:r>
              <a:rPr lang="de-DE" sz="2200" b="1" dirty="0"/>
              <a:t>Phase 2</a:t>
            </a:r>
          </a:p>
          <a:p>
            <a:r>
              <a:rPr lang="de-DE" dirty="0"/>
              <a:t>Gründung eines provisorischen palästinensischen Staates mit Grenzen</a:t>
            </a:r>
          </a:p>
          <a:p>
            <a:r>
              <a:rPr lang="de-DE" sz="2200" b="1" dirty="0"/>
              <a:t>Phase 3</a:t>
            </a:r>
          </a:p>
          <a:p>
            <a:r>
              <a:rPr lang="de-DE" dirty="0"/>
              <a:t>Endstatus Verhandlungen</a:t>
            </a:r>
          </a:p>
          <a:p>
            <a:r>
              <a:rPr lang="de-DE" dirty="0"/>
              <a:t>Dauerhafter Frieden, Anerkennung Israel durch arabische Staaten</a:t>
            </a:r>
          </a:p>
        </p:txBody>
      </p:sp>
    </p:spTree>
    <p:extLst>
      <p:ext uri="{BB962C8B-B14F-4D97-AF65-F5344CB8AC3E}">
        <p14:creationId xmlns:p14="http://schemas.microsoft.com/office/powerpoint/2010/main" val="3141652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EA4A1-9660-DC47-62FB-9080C5B93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Ergebnisse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6030C5F-37B7-7A04-56F2-FA211291DD1E}"/>
              </a:ext>
            </a:extLst>
          </p:cNvPr>
          <p:cNvSpPr txBox="1">
            <a:spLocks/>
          </p:cNvSpPr>
          <p:nvPr/>
        </p:nvSpPr>
        <p:spPr>
          <a:xfrm>
            <a:off x="4606970" y="2228003"/>
            <a:ext cx="3556241" cy="3633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7B1D683-5F1D-F633-88AD-5E26B0716F88}"/>
              </a:ext>
            </a:extLst>
          </p:cNvPr>
          <p:cNvSpPr txBox="1">
            <a:spLocks/>
          </p:cNvSpPr>
          <p:nvPr/>
        </p:nvSpPr>
        <p:spPr>
          <a:xfrm>
            <a:off x="8163211" y="2219800"/>
            <a:ext cx="3556241" cy="3633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2AB6206-29A5-F798-0D04-BB40CEBCB8A6}"/>
              </a:ext>
            </a:extLst>
          </p:cNvPr>
          <p:cNvGrpSpPr/>
          <p:nvPr/>
        </p:nvGrpSpPr>
        <p:grpSpPr>
          <a:xfrm>
            <a:off x="472548" y="2091349"/>
            <a:ext cx="11246904" cy="4445253"/>
            <a:chOff x="472548" y="2146520"/>
            <a:chExt cx="11825085" cy="4471563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FA0A521B-DB18-4E78-B930-CD253C6A1EE3}"/>
                </a:ext>
              </a:extLst>
            </p:cNvPr>
            <p:cNvSpPr/>
            <p:nvPr/>
          </p:nvSpPr>
          <p:spPr>
            <a:xfrm>
              <a:off x="472548" y="2146522"/>
              <a:ext cx="3773527" cy="447156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8BECED93-372F-A55B-3854-76765356C0E7}"/>
                </a:ext>
              </a:extLst>
            </p:cNvPr>
            <p:cNvSpPr/>
            <p:nvPr/>
          </p:nvSpPr>
          <p:spPr>
            <a:xfrm>
              <a:off x="4498327" y="2146521"/>
              <a:ext cx="3773527" cy="447156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ED2CA169-4C4F-2D2F-4F7A-8570F5324BC1}"/>
                </a:ext>
              </a:extLst>
            </p:cNvPr>
            <p:cNvSpPr/>
            <p:nvPr/>
          </p:nvSpPr>
          <p:spPr>
            <a:xfrm>
              <a:off x="8524106" y="2146520"/>
              <a:ext cx="3773527" cy="447156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5A2F8EC3-31AF-DA2B-554D-53B89D8325FC}"/>
              </a:ext>
            </a:extLst>
          </p:cNvPr>
          <p:cNvSpPr txBox="1"/>
          <p:nvPr/>
        </p:nvSpPr>
        <p:spPr>
          <a:xfrm>
            <a:off x="795871" y="2596276"/>
            <a:ext cx="29423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Camp David Abkommen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10F42CA-BC98-9F25-5374-8536BDD347CE}"/>
              </a:ext>
            </a:extLst>
          </p:cNvPr>
          <p:cNvSpPr txBox="1"/>
          <p:nvPr/>
        </p:nvSpPr>
        <p:spPr>
          <a:xfrm>
            <a:off x="795871" y="3712359"/>
            <a:ext cx="29423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Offizieller Friedensvertrag zwischen Ägypten und Israel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Sadat und Begin erhielten den Friedensnobelpreis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Ägypten wurde in der arabibischen Welt isoliert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Sadat 1981 ermordet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Palästina Frage blieb ungelöst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08DBC9-2F6F-F8DE-00E2-238AF8022204}"/>
              </a:ext>
            </a:extLst>
          </p:cNvPr>
          <p:cNvSpPr txBox="1"/>
          <p:nvPr/>
        </p:nvSpPr>
        <p:spPr>
          <a:xfrm>
            <a:off x="4891889" y="2750164"/>
            <a:ext cx="2408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Oslo Abkommen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BBE6BE6-3C8B-9D89-11AF-79B0F21B6131}"/>
              </a:ext>
            </a:extLst>
          </p:cNvPr>
          <p:cNvSpPr txBox="1"/>
          <p:nvPr/>
        </p:nvSpPr>
        <p:spPr>
          <a:xfrm>
            <a:off x="4760406" y="3707727"/>
            <a:ext cx="26711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Friedensprozess schien möglich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Radikale Gruppen starteten Terroranschläge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Israel baute weiter Siedlungen aus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Ermordung von Rabin 1995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Vertrauen zerbrach 2000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25F0197-2202-4EFC-4BA7-8C7FDCBF396D}"/>
              </a:ext>
            </a:extLst>
          </p:cNvPr>
          <p:cNvSpPr txBox="1"/>
          <p:nvPr/>
        </p:nvSpPr>
        <p:spPr>
          <a:xfrm>
            <a:off x="8737220" y="2596276"/>
            <a:ext cx="24082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solidFill>
                  <a:schemeClr val="bg1"/>
                </a:solidFill>
              </a:rPr>
              <a:t>Roadmap for peace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C7FE8E-D6C1-C1C9-BA07-E3FDCF2A04A5}"/>
              </a:ext>
            </a:extLst>
          </p:cNvPr>
          <p:cNvSpPr txBox="1"/>
          <p:nvPr/>
        </p:nvSpPr>
        <p:spPr>
          <a:xfrm>
            <a:off x="8724942" y="3672974"/>
            <a:ext cx="267118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Palästinensische Seite: weitere Terroranschläge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Israel: Siedlungsbau wurde nicht gestoppt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2007 Spaltung Fatah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dirty="0">
                <a:solidFill>
                  <a:schemeClr val="bg1"/>
                </a:solidFill>
              </a:rPr>
              <a:t>Statt Frieden – Fortsetzung von Gewalt und Mauerbau durch Israel</a:t>
            </a:r>
          </a:p>
        </p:txBody>
      </p:sp>
    </p:spTree>
    <p:extLst>
      <p:ext uri="{BB962C8B-B14F-4D97-AF65-F5344CB8AC3E}">
        <p14:creationId xmlns:p14="http://schemas.microsoft.com/office/powerpoint/2010/main" val="209910920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0</TotalTime>
  <Words>456</Words>
  <Application>Microsoft Office PowerPoint</Application>
  <PresentationFormat>Widescreen</PresentationFormat>
  <Paragraphs>88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Dividend</vt:lpstr>
      <vt:lpstr>Nahostkonflikt</vt:lpstr>
      <vt:lpstr>Inhalte</vt:lpstr>
      <vt:lpstr>Die Zwei-Staatenlösung</vt:lpstr>
      <vt:lpstr>Die Ein-Staat-Lösung</vt:lpstr>
      <vt:lpstr>Konföderation</vt:lpstr>
      <vt:lpstr>Camp david abkommen 1978</vt:lpstr>
      <vt:lpstr>Oslo abkommen 1993/95</vt:lpstr>
      <vt:lpstr>Roadmap for Peace 2003</vt:lpstr>
      <vt:lpstr>Ergebnisse</vt:lpstr>
      <vt:lpstr>Humanitäre Sofortversorgung sichern</vt:lpstr>
      <vt:lpstr>Gewalt gegen Zivilisten stoppen</vt:lpstr>
      <vt:lpstr>Gefangenenaustausch &amp; Deeskalations-Deals</vt:lpstr>
      <vt:lpstr>Lokale Sicherheits- und Verwaltungsstrukturen</vt:lpstr>
      <vt:lpstr>Langfristige Konfliktlösung über Rechte &amp; Verbindlichkeit</vt:lpstr>
      <vt:lpstr>Quellen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Nahostkonflikt</dc:title>
  <dc:creator>Raphael Bock</dc:creator>
  <cp:lastModifiedBy>joshua schoonaert</cp:lastModifiedBy>
  <cp:revision>326</cp:revision>
  <dcterms:created xsi:type="dcterms:W3CDTF">2025-09-06T13:56:59Z</dcterms:created>
  <dcterms:modified xsi:type="dcterms:W3CDTF">2025-09-11T07:55:00Z</dcterms:modified>
</cp:coreProperties>
</file>